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  <p:sldMasterId id="2147483692" r:id="rId2"/>
  </p:sldMasterIdLst>
  <p:notesMasterIdLst>
    <p:notesMasterId r:id="rId8"/>
  </p:notesMasterIdLst>
  <p:sldIdLst>
    <p:sldId id="317" r:id="rId3"/>
    <p:sldId id="318" r:id="rId4"/>
    <p:sldId id="319" r:id="rId5"/>
    <p:sldId id="320" r:id="rId6"/>
    <p:sldId id="321" r:id="rId7"/>
  </p:sldIdLst>
  <p:sldSz cx="16256000" cy="9144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Impact" panose="020B0806030902050204" pitchFamily="34" charset="0"/>
      <p:regular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  <p:embeddedFont>
      <p:font typeface="Oswald" panose="020B0604020202020204" pitchFamily="2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rtvMniR9bYLdY/Quv5PswQ==" hashData="g1V5HMZt+ZxIbic5RffNlU2c0rRsN2gVV036zF6DIYVwoZ4Hs+iYzH2GIkDUfn4CzFA3dwokXItKEevsQ59EBw=="/>
  <p:extLst>
    <p:ext uri="{EFAFB233-063F-42B5-8137-9DF3F51BA10A}">
      <p15:sldGuideLst xmlns:p15="http://schemas.microsoft.com/office/powerpoint/2012/main">
        <p15:guide id="1" orient="horz" pos="2904">
          <p15:clr>
            <a:srgbClr val="A4A3A4"/>
          </p15:clr>
        </p15:guide>
        <p15:guide id="2" pos="5192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6" roundtripDataSignature="AMtx7miJk9B6EFepD/WcE8fJJC68Uvlv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401BF3-7334-4C87-AAD9-A0CD9897F867}">
  <a:tblStyle styleId="{1A401BF3-7334-4C87-AAD9-A0CD9897F867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834" y="84"/>
      </p:cViewPr>
      <p:guideLst>
        <p:guide orient="horz" pos="2904"/>
        <p:guide pos="51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1.xml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6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66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6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2167709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000" dirty="0"/>
          </a:p>
        </p:txBody>
      </p:sp>
      <p:sp>
        <p:nvSpPr>
          <p:cNvPr id="924" name="Google Shape;924;p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29" name="Google Shape;92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39" name="Google Shape;93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29" name="Google Shape;92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88528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39" name="Google Shape;93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42334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png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 Name">
  <p:cSld name="Course Nam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8" descr="Diagram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8"/>
          <p:cNvSpPr txBox="1">
            <a:spLocks noGrp="1"/>
          </p:cNvSpPr>
          <p:nvPr>
            <p:ph type="body" idx="1"/>
          </p:nvPr>
        </p:nvSpPr>
        <p:spPr>
          <a:xfrm>
            <a:off x="8724737" y="4114800"/>
            <a:ext cx="696004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4480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sted Practice">
  <p:cSld name="Assisted Practice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0"/>
            <a:ext cx="16256000" cy="914400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6"/>
          <p:cNvSpPr/>
          <p:nvPr/>
        </p:nvSpPr>
        <p:spPr>
          <a:xfrm>
            <a:off x="596200" y="555452"/>
            <a:ext cx="12077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Assisted Practice</a:t>
            </a:r>
            <a:endParaRPr sz="1400" b="0" i="0" u="none" strike="noStrike" cap="none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96"/>
          <p:cNvSpPr txBox="1">
            <a:spLocks noGrp="1"/>
          </p:cNvSpPr>
          <p:nvPr>
            <p:ph type="title"/>
          </p:nvPr>
        </p:nvSpPr>
        <p:spPr>
          <a:xfrm>
            <a:off x="596200" y="1212374"/>
            <a:ext cx="14948600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  <a:defRPr sz="22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96"/>
          <p:cNvSpPr/>
          <p:nvPr/>
        </p:nvSpPr>
        <p:spPr>
          <a:xfrm>
            <a:off x="700325" y="1995300"/>
            <a:ext cx="14948700" cy="5536500"/>
          </a:xfrm>
          <a:prstGeom prst="roundRect">
            <a:avLst>
              <a:gd name="adj" fmla="val 4058"/>
            </a:avLst>
          </a:prstGeom>
          <a:solidFill>
            <a:srgbClr val="C7C7C7">
              <a:alpha val="41176"/>
            </a:srgbClr>
          </a:solidFill>
          <a:ln w="9525" cap="flat" cmpd="sng">
            <a:solidFill>
              <a:srgbClr val="ED6B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96"/>
          <p:cNvSpPr txBox="1">
            <a:spLocks noGrp="1"/>
          </p:cNvSpPr>
          <p:nvPr>
            <p:ph type="body" idx="1"/>
          </p:nvPr>
        </p:nvSpPr>
        <p:spPr>
          <a:xfrm>
            <a:off x="752966" y="2363638"/>
            <a:ext cx="14515789" cy="508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50739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content_n">
  <p:cSld name="1_quiz content_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9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99"/>
          <p:cNvSpPr txBox="1"/>
          <p:nvPr/>
        </p:nvSpPr>
        <p:spPr>
          <a:xfrm>
            <a:off x="1280469" y="8847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8" name="Google Shape;88;p99"/>
          <p:cNvSpPr txBox="1">
            <a:spLocks noGrp="1"/>
          </p:cNvSpPr>
          <p:nvPr>
            <p:ph type="body" idx="1"/>
          </p:nvPr>
        </p:nvSpPr>
        <p:spPr>
          <a:xfrm>
            <a:off x="3235966" y="847403"/>
            <a:ext cx="117396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99"/>
          <p:cNvSpPr txBox="1">
            <a:spLocks noGrp="1"/>
          </p:cNvSpPr>
          <p:nvPr>
            <p:ph type="body" idx="2"/>
          </p:nvPr>
        </p:nvSpPr>
        <p:spPr>
          <a:xfrm>
            <a:off x="1195524" y="1468407"/>
            <a:ext cx="18687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99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" name="Google Shape;91;p99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99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" name="Google Shape;93;p99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" name="Google Shape;94;p99"/>
          <p:cNvSpPr txBox="1">
            <a:spLocks noGrp="1"/>
          </p:cNvSpPr>
          <p:nvPr>
            <p:ph type="body" idx="3"/>
          </p:nvPr>
        </p:nvSpPr>
        <p:spPr>
          <a:xfrm>
            <a:off x="2334473" y="4307006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99"/>
          <p:cNvSpPr txBox="1">
            <a:spLocks noGrp="1"/>
          </p:cNvSpPr>
          <p:nvPr>
            <p:ph type="body" idx="4"/>
          </p:nvPr>
        </p:nvSpPr>
        <p:spPr>
          <a:xfrm>
            <a:off x="2334473" y="5121075"/>
            <a:ext cx="11250640" cy="672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99"/>
          <p:cNvSpPr txBox="1">
            <a:spLocks noGrp="1"/>
          </p:cNvSpPr>
          <p:nvPr>
            <p:ph type="body" idx="5"/>
          </p:nvPr>
        </p:nvSpPr>
        <p:spPr>
          <a:xfrm>
            <a:off x="2334473" y="2678868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99"/>
          <p:cNvSpPr txBox="1">
            <a:spLocks noGrp="1"/>
          </p:cNvSpPr>
          <p:nvPr>
            <p:ph type="body" idx="6"/>
          </p:nvPr>
        </p:nvSpPr>
        <p:spPr>
          <a:xfrm>
            <a:off x="2334473" y="349293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82427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_n">
  <p:cSld name="1_quiz ans_n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0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00"/>
          <p:cNvSpPr txBox="1"/>
          <p:nvPr/>
        </p:nvSpPr>
        <p:spPr>
          <a:xfrm>
            <a:off x="1073502" y="7205554"/>
            <a:ext cx="274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p100"/>
          <p:cNvSpPr txBox="1">
            <a:spLocks noGrp="1"/>
          </p:cNvSpPr>
          <p:nvPr>
            <p:ph type="body" idx="1"/>
          </p:nvPr>
        </p:nvSpPr>
        <p:spPr>
          <a:xfrm>
            <a:off x="1061600" y="7620607"/>
            <a:ext cx="15194399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100"/>
          <p:cNvSpPr txBox="1">
            <a:spLocks noGrp="1"/>
          </p:cNvSpPr>
          <p:nvPr>
            <p:ph type="body" idx="2"/>
          </p:nvPr>
        </p:nvSpPr>
        <p:spPr>
          <a:xfrm>
            <a:off x="3523595" y="7190611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rgbClr val="ED6B1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100"/>
          <p:cNvSpPr txBox="1"/>
          <p:nvPr/>
        </p:nvSpPr>
        <p:spPr>
          <a:xfrm>
            <a:off x="1280469" y="8847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" name="Google Shape;104;p100"/>
          <p:cNvSpPr txBox="1">
            <a:spLocks noGrp="1"/>
          </p:cNvSpPr>
          <p:nvPr>
            <p:ph type="body" idx="3"/>
          </p:nvPr>
        </p:nvSpPr>
        <p:spPr>
          <a:xfrm>
            <a:off x="3235966" y="847403"/>
            <a:ext cx="117396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00"/>
          <p:cNvSpPr txBox="1">
            <a:spLocks noGrp="1"/>
          </p:cNvSpPr>
          <p:nvPr>
            <p:ph type="body" idx="4"/>
          </p:nvPr>
        </p:nvSpPr>
        <p:spPr>
          <a:xfrm>
            <a:off x="1195524" y="1468407"/>
            <a:ext cx="18687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100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" name="Google Shape;107;p100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" name="Google Shape;108;p100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" name="Google Shape;109;p100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" name="Google Shape;110;p100"/>
          <p:cNvSpPr txBox="1">
            <a:spLocks noGrp="1"/>
          </p:cNvSpPr>
          <p:nvPr>
            <p:ph type="body" idx="5"/>
          </p:nvPr>
        </p:nvSpPr>
        <p:spPr>
          <a:xfrm>
            <a:off x="2334473" y="4307006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100"/>
          <p:cNvSpPr txBox="1">
            <a:spLocks noGrp="1"/>
          </p:cNvSpPr>
          <p:nvPr>
            <p:ph type="body" idx="6"/>
          </p:nvPr>
        </p:nvSpPr>
        <p:spPr>
          <a:xfrm>
            <a:off x="2334473" y="5121075"/>
            <a:ext cx="11250640" cy="672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100"/>
          <p:cNvSpPr txBox="1">
            <a:spLocks noGrp="1"/>
          </p:cNvSpPr>
          <p:nvPr>
            <p:ph type="body" idx="7"/>
          </p:nvPr>
        </p:nvSpPr>
        <p:spPr>
          <a:xfrm>
            <a:off x="2334473" y="2678868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00"/>
          <p:cNvSpPr txBox="1">
            <a:spLocks noGrp="1"/>
          </p:cNvSpPr>
          <p:nvPr>
            <p:ph type="body" idx="8"/>
          </p:nvPr>
        </p:nvSpPr>
        <p:spPr>
          <a:xfrm>
            <a:off x="2334473" y="349293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800364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56">
          <p15:clr>
            <a:srgbClr val="FBAE40"/>
          </p15:clr>
        </p15:guide>
        <p15:guide id="2" pos="1472">
          <p15:clr>
            <a:srgbClr val="FBAE40"/>
          </p15:clr>
        </p15:guide>
        <p15:guide id="3" orient="horz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Name">
  <p:cSld name="Lesson Name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0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0"/>
            <a:ext cx="16256000" cy="914400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03"/>
          <p:cNvSpPr/>
          <p:nvPr/>
        </p:nvSpPr>
        <p:spPr>
          <a:xfrm>
            <a:off x="8149982" y="4249986"/>
            <a:ext cx="7064400" cy="1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Post Graduate Program </a:t>
            </a:r>
            <a:endParaRPr sz="3600" b="0" i="0" u="none" strike="noStrike" cap="none" dirty="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in Cloud Computing</a:t>
            </a:r>
            <a:endParaRPr sz="3600" b="1" i="0" u="none" strike="noStrike" cap="none" dirty="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7" name="Google Shape;117;p103"/>
          <p:cNvSpPr txBox="1"/>
          <p:nvPr/>
        </p:nvSpPr>
        <p:spPr>
          <a:xfrm>
            <a:off x="304300" y="182550"/>
            <a:ext cx="1561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0" i="0" u="none" strike="noStrike" cap="none" dirty="0">
                <a:solidFill>
                  <a:srgbClr val="EFEFEF"/>
                </a:solidFill>
                <a:latin typeface="Impact"/>
                <a:ea typeface="Impact"/>
                <a:cs typeface="Impact"/>
                <a:sym typeface="Impact"/>
              </a:rPr>
              <a:t>Cloud</a:t>
            </a:r>
            <a:endParaRPr sz="3800" b="0" i="0" u="none" strike="noStrike" cap="none" dirty="0">
              <a:solidFill>
                <a:srgbClr val="EFEFE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26727970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Name">
  <p:cSld name="1_Lesson Name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0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0"/>
            <a:ext cx="16256000" cy="914400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04"/>
          <p:cNvSpPr txBox="1">
            <a:spLocks noGrp="1"/>
          </p:cNvSpPr>
          <p:nvPr>
            <p:ph type="body" idx="1"/>
          </p:nvPr>
        </p:nvSpPr>
        <p:spPr>
          <a:xfrm>
            <a:off x="9186903" y="4262954"/>
            <a:ext cx="6960000" cy="9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04"/>
          <p:cNvSpPr txBox="1"/>
          <p:nvPr/>
        </p:nvSpPr>
        <p:spPr>
          <a:xfrm>
            <a:off x="304300" y="182550"/>
            <a:ext cx="1561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0" i="0" u="none" strike="noStrike" cap="none" dirty="0">
                <a:solidFill>
                  <a:srgbClr val="EFEFEF"/>
                </a:solidFill>
                <a:latin typeface="Impact"/>
                <a:ea typeface="Impact"/>
                <a:cs typeface="Impact"/>
                <a:sym typeface="Impact"/>
              </a:rPr>
              <a:t>Cloud</a:t>
            </a:r>
            <a:endParaRPr sz="3800" b="0" i="0" u="none" strike="noStrike" cap="none" dirty="0">
              <a:solidFill>
                <a:srgbClr val="EFEFE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915387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Name 1">
  <p:cSld name="Lesson Name 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0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0"/>
            <a:ext cx="16256000" cy="914400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05"/>
          <p:cNvSpPr txBox="1">
            <a:spLocks noGrp="1"/>
          </p:cNvSpPr>
          <p:nvPr>
            <p:ph type="body" idx="1"/>
          </p:nvPr>
        </p:nvSpPr>
        <p:spPr>
          <a:xfrm>
            <a:off x="9410098" y="3004850"/>
            <a:ext cx="6960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b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05"/>
          <p:cNvSpPr txBox="1"/>
          <p:nvPr/>
        </p:nvSpPr>
        <p:spPr>
          <a:xfrm>
            <a:off x="304300" y="182550"/>
            <a:ext cx="1561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0" i="0" u="none" strike="noStrike" cap="none" dirty="0">
                <a:solidFill>
                  <a:srgbClr val="EFEFEF"/>
                </a:solidFill>
                <a:latin typeface="Impact"/>
                <a:ea typeface="Impact"/>
                <a:cs typeface="Impact"/>
                <a:sym typeface="Impact"/>
              </a:rPr>
              <a:t>Cloud</a:t>
            </a:r>
            <a:endParaRPr sz="3800" b="0" i="0" u="none" strike="noStrike" cap="none" dirty="0">
              <a:solidFill>
                <a:srgbClr val="EFEFE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27824107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s">
  <p:cSld name="Learning Objective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06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0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06"/>
          <p:cNvSpPr/>
          <p:nvPr/>
        </p:nvSpPr>
        <p:spPr>
          <a:xfrm>
            <a:off x="2747395" y="769174"/>
            <a:ext cx="4819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Learning Objectives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06"/>
          <p:cNvSpPr txBox="1">
            <a:spLocks noGrp="1"/>
          </p:cNvSpPr>
          <p:nvPr>
            <p:ph type="body" idx="1"/>
          </p:nvPr>
        </p:nvSpPr>
        <p:spPr>
          <a:xfrm>
            <a:off x="1470660" y="2514932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06"/>
          <p:cNvSpPr txBox="1">
            <a:spLocks noGrp="1"/>
          </p:cNvSpPr>
          <p:nvPr>
            <p:ph type="body" idx="2"/>
          </p:nvPr>
        </p:nvSpPr>
        <p:spPr>
          <a:xfrm>
            <a:off x="1470660" y="3688275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06"/>
          <p:cNvSpPr txBox="1">
            <a:spLocks noGrp="1"/>
          </p:cNvSpPr>
          <p:nvPr>
            <p:ph type="body" idx="3"/>
          </p:nvPr>
        </p:nvSpPr>
        <p:spPr>
          <a:xfrm>
            <a:off x="1470660" y="4861618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106"/>
          <p:cNvSpPr txBox="1">
            <a:spLocks noGrp="1"/>
          </p:cNvSpPr>
          <p:nvPr>
            <p:ph type="body" idx="4"/>
          </p:nvPr>
        </p:nvSpPr>
        <p:spPr>
          <a:xfrm>
            <a:off x="1470660" y="6034961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34" name="Google Shape;134;p106"/>
          <p:cNvPicPr preferRelativeResize="0"/>
          <p:nvPr/>
        </p:nvPicPr>
        <p:blipFill rotWithShape="1">
          <a:blip r:embed="rId4">
            <a:alphaModFix/>
          </a:blip>
          <a:srcRect t="6807" b="6798"/>
          <a:stretch/>
        </p:blipFill>
        <p:spPr>
          <a:xfrm>
            <a:off x="2203275" y="1368575"/>
            <a:ext cx="6594549" cy="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06"/>
          <p:cNvSpPr/>
          <p:nvPr/>
        </p:nvSpPr>
        <p:spPr>
          <a:xfrm>
            <a:off x="909797" y="1680111"/>
            <a:ext cx="7888027" cy="55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By the end of this lesson, you will be able to: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646194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pic Break">
  <p:cSld name="Topic Break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0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52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07"/>
          <p:cNvSpPr txBox="1">
            <a:spLocks noGrp="1"/>
          </p:cNvSpPr>
          <p:nvPr>
            <p:ph type="body" idx="1"/>
          </p:nvPr>
        </p:nvSpPr>
        <p:spPr>
          <a:xfrm>
            <a:off x="0" y="4114800"/>
            <a:ext cx="1625600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962921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ontent slide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08"/>
          <p:cNvPicPr preferRelativeResize="0"/>
          <p:nvPr/>
        </p:nvPicPr>
        <p:blipFill rotWithShape="1">
          <a:blip r:embed="rId2">
            <a:alphaModFix/>
          </a:blip>
          <a:srcRect t="39" b="49"/>
          <a:stretch/>
        </p:blipFill>
        <p:spPr>
          <a:xfrm>
            <a:off x="0" y="0"/>
            <a:ext cx="16256000" cy="9144002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08"/>
          <p:cNvSpPr/>
          <p:nvPr/>
        </p:nvSpPr>
        <p:spPr>
          <a:xfrm>
            <a:off x="2089150" y="340753"/>
            <a:ext cx="12077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1400" b="0" i="0" u="none" strike="noStrike" cap="none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4826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A7B17"/>
          </p15:clr>
        </p15:guide>
        <p15:guide id="2" pos="864">
          <p15:clr>
            <a:srgbClr val="FA7B17"/>
          </p15:clr>
        </p15:guide>
        <p15:guide id="3" pos="9792">
          <p15:clr>
            <a:srgbClr val="FA7B17"/>
          </p15:clr>
        </p15:guide>
        <p15:guide id="4" pos="9504">
          <p15:clr>
            <a:srgbClr val="FA7B17"/>
          </p15:clr>
        </p15:guide>
        <p15:guide id="5" orient="horz" pos="576">
          <p15:clr>
            <a:srgbClr val="FA7B17"/>
          </p15:clr>
        </p15:guide>
        <p15:guide id="6" orient="horz" pos="860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-End Project 1">
  <p:cSld name="Course-End Project 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0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09"/>
          <p:cNvSpPr/>
          <p:nvPr/>
        </p:nvSpPr>
        <p:spPr>
          <a:xfrm>
            <a:off x="2089150" y="340753"/>
            <a:ext cx="12077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1400" b="0" i="0" u="none" strike="noStrike" cap="none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09"/>
          <p:cNvSpPr/>
          <p:nvPr/>
        </p:nvSpPr>
        <p:spPr>
          <a:xfrm rot="5400000">
            <a:off x="13379725" y="5130400"/>
            <a:ext cx="51954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F9CB9C"/>
                </a:solidFill>
                <a:latin typeface="Oswald"/>
                <a:ea typeface="Oswald"/>
                <a:cs typeface="Oswald"/>
                <a:sym typeface="Oswald"/>
              </a:rPr>
              <a:t>COURSE-END PROJECT</a:t>
            </a:r>
            <a:endParaRPr sz="1400" b="0" i="0" u="none" strike="noStrike" cap="none" dirty="0">
              <a:solidFill>
                <a:srgbClr val="F9CB9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6" name="Google Shape;146;p109"/>
          <p:cNvSpPr txBox="1">
            <a:spLocks noGrp="1"/>
          </p:cNvSpPr>
          <p:nvPr>
            <p:ph type="title"/>
          </p:nvPr>
        </p:nvSpPr>
        <p:spPr>
          <a:xfrm>
            <a:off x="4808500" y="438300"/>
            <a:ext cx="107364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  <a:defRPr sz="22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109"/>
          <p:cNvSpPr/>
          <p:nvPr/>
        </p:nvSpPr>
        <p:spPr>
          <a:xfrm>
            <a:off x="4737250" y="1242100"/>
            <a:ext cx="10878900" cy="6974700"/>
          </a:xfrm>
          <a:prstGeom prst="roundRect">
            <a:avLst>
              <a:gd name="adj" fmla="val 4058"/>
            </a:avLst>
          </a:prstGeom>
          <a:solidFill>
            <a:srgbClr val="C7C7C7">
              <a:alpha val="41176"/>
            </a:srgbClr>
          </a:solidFill>
          <a:ln w="9525" cap="flat" cmpd="sng">
            <a:solidFill>
              <a:srgbClr val="ED6B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09"/>
          <p:cNvSpPr txBox="1">
            <a:spLocks noGrp="1"/>
          </p:cNvSpPr>
          <p:nvPr>
            <p:ph type="body" idx="1"/>
          </p:nvPr>
        </p:nvSpPr>
        <p:spPr>
          <a:xfrm>
            <a:off x="4808500" y="1689752"/>
            <a:ext cx="10563900" cy="58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917268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A7B17"/>
          </p15:clr>
        </p15:guide>
        <p15:guide id="2" pos="864">
          <p15:clr>
            <a:srgbClr val="FA7B17"/>
          </p15:clr>
        </p15:guide>
        <p15:guide id="3" pos="9792">
          <p15:clr>
            <a:srgbClr val="FA7B17"/>
          </p15:clr>
        </p15:guide>
        <p15:guide id="4" pos="9504">
          <p15:clr>
            <a:srgbClr val="FA7B17"/>
          </p15:clr>
        </p15:guide>
        <p15:guide id="5" orient="horz" pos="576">
          <p15:clr>
            <a:srgbClr val="FA7B17"/>
          </p15:clr>
        </p15:guide>
        <p15:guide id="6" orient="horz" pos="86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Name">
  <p:cSld name="Lesson Nam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19" descr="Diagram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9"/>
          <p:cNvSpPr txBox="1">
            <a:spLocks noGrp="1"/>
          </p:cNvSpPr>
          <p:nvPr>
            <p:ph type="body" idx="1"/>
          </p:nvPr>
        </p:nvSpPr>
        <p:spPr>
          <a:xfrm>
            <a:off x="8120585" y="4114800"/>
            <a:ext cx="8135414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1" name="Google Shape;21;p1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5900" r="62653" b="82917"/>
          <a:stretch/>
        </p:blipFill>
        <p:spPr>
          <a:xfrm>
            <a:off x="285750" y="0"/>
            <a:ext cx="3486150" cy="1562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29724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1_Content slide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10"/>
          <p:cNvPicPr preferRelativeResize="0"/>
          <p:nvPr/>
        </p:nvPicPr>
        <p:blipFill rotWithShape="1">
          <a:blip r:embed="rId2">
            <a:alphaModFix/>
          </a:blip>
          <a:srcRect t="39" b="49"/>
          <a:stretch/>
        </p:blipFill>
        <p:spPr>
          <a:xfrm>
            <a:off x="0" y="0"/>
            <a:ext cx="16256000" cy="9143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10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199" cy="6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10"/>
          <p:cNvSpPr txBox="1">
            <a:spLocks noGrp="1"/>
          </p:cNvSpPr>
          <p:nvPr>
            <p:ph type="body" idx="1"/>
          </p:nvPr>
        </p:nvSpPr>
        <p:spPr>
          <a:xfrm>
            <a:off x="1902091" y="1808291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4228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A7B17"/>
          </p15:clr>
        </p15:guide>
        <p15:guide id="2" pos="9792">
          <p15:clr>
            <a:srgbClr val="FA7B17"/>
          </p15:clr>
        </p15:guide>
        <p15:guide id="3" orient="horz" pos="5184">
          <p15:clr>
            <a:srgbClr val="FA7B17"/>
          </p15:clr>
        </p15:guide>
        <p15:guide id="4" orient="horz" pos="578">
          <p15:clr>
            <a:srgbClr val="FA7B17"/>
          </p15:clr>
        </p15:guide>
        <p15:guide id="5" pos="864">
          <p15:clr>
            <a:srgbClr val="FA7B17"/>
          </p15:clr>
        </p15:guide>
        <p15:guide id="6" pos="9504">
          <p15:clr>
            <a:srgbClr val="FA7B17"/>
          </p15:clr>
        </p15:guide>
        <p15:guide id="7" orient="horz" pos="86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cap">
  <p:cSld name="Recap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24852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11"/>
          <p:cNvSpPr txBox="1">
            <a:spLocks noGrp="1"/>
          </p:cNvSpPr>
          <p:nvPr>
            <p:ph type="body" idx="1"/>
          </p:nvPr>
        </p:nvSpPr>
        <p:spPr>
          <a:xfrm>
            <a:off x="1632860" y="1987907"/>
            <a:ext cx="94053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111"/>
          <p:cNvSpPr/>
          <p:nvPr/>
        </p:nvSpPr>
        <p:spPr>
          <a:xfrm rot="-2701516">
            <a:off x="-46571" y="613151"/>
            <a:ext cx="2404941" cy="43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Recap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46139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nowledge Check ">
  <p:cSld name="Knowledge Check 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12"/>
          <p:cNvSpPr/>
          <p:nvPr/>
        </p:nvSpPr>
        <p:spPr>
          <a:xfrm>
            <a:off x="8128000" y="4310390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373387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13"/>
          <p:cNvSpPr/>
          <p:nvPr/>
        </p:nvSpPr>
        <p:spPr>
          <a:xfrm>
            <a:off x="8128000" y="4310390"/>
            <a:ext cx="48198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Thank you 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88792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1_quiz ans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14"/>
          <p:cNvSpPr txBox="1"/>
          <p:nvPr/>
        </p:nvSpPr>
        <p:spPr>
          <a:xfrm>
            <a:off x="1073501" y="7190611"/>
            <a:ext cx="3101683" cy="415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answers are</a:t>
            </a:r>
            <a:endParaRPr sz="14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7" name="Google Shape;167;p114"/>
          <p:cNvSpPr txBox="1"/>
          <p:nvPr/>
        </p:nvSpPr>
        <p:spPr>
          <a:xfrm>
            <a:off x="1280469" y="8847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8" name="Google Shape;168;p114"/>
          <p:cNvSpPr txBox="1">
            <a:spLocks noGrp="1"/>
          </p:cNvSpPr>
          <p:nvPr>
            <p:ph type="body" idx="1"/>
          </p:nvPr>
        </p:nvSpPr>
        <p:spPr>
          <a:xfrm>
            <a:off x="3235966" y="847403"/>
            <a:ext cx="117396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114"/>
          <p:cNvSpPr txBox="1">
            <a:spLocks noGrp="1"/>
          </p:cNvSpPr>
          <p:nvPr>
            <p:ph type="body" idx="2"/>
          </p:nvPr>
        </p:nvSpPr>
        <p:spPr>
          <a:xfrm>
            <a:off x="1195524" y="1468407"/>
            <a:ext cx="18687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0" name="Google Shape;170;p114"/>
          <p:cNvSpPr txBox="1">
            <a:spLocks noGrp="1"/>
          </p:cNvSpPr>
          <p:nvPr>
            <p:ph type="body" idx="3"/>
          </p:nvPr>
        </p:nvSpPr>
        <p:spPr>
          <a:xfrm>
            <a:off x="1061600" y="7620607"/>
            <a:ext cx="15194399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1" name="Google Shape;171;p114"/>
          <p:cNvSpPr txBox="1">
            <a:spLocks noGrp="1"/>
          </p:cNvSpPr>
          <p:nvPr>
            <p:ph type="body" idx="4"/>
          </p:nvPr>
        </p:nvSpPr>
        <p:spPr>
          <a:xfrm>
            <a:off x="3933646" y="7228935"/>
            <a:ext cx="9043470" cy="361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rgbClr val="ED6B1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14"/>
          <p:cNvSpPr txBox="1"/>
          <p:nvPr/>
        </p:nvSpPr>
        <p:spPr>
          <a:xfrm>
            <a:off x="1716761" y="283654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3" name="Google Shape;173;p114"/>
          <p:cNvSpPr txBox="1"/>
          <p:nvPr/>
        </p:nvSpPr>
        <p:spPr>
          <a:xfrm>
            <a:off x="1716761" y="365714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" name="Google Shape;174;p114"/>
          <p:cNvSpPr txBox="1"/>
          <p:nvPr/>
        </p:nvSpPr>
        <p:spPr>
          <a:xfrm>
            <a:off x="1716761" y="4477753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114"/>
          <p:cNvSpPr txBox="1"/>
          <p:nvPr/>
        </p:nvSpPr>
        <p:spPr>
          <a:xfrm>
            <a:off x="1716761" y="5298358"/>
            <a:ext cx="548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6" name="Google Shape;176;p114"/>
          <p:cNvSpPr txBox="1">
            <a:spLocks noGrp="1"/>
          </p:cNvSpPr>
          <p:nvPr>
            <p:ph type="body" idx="5"/>
          </p:nvPr>
        </p:nvSpPr>
        <p:spPr>
          <a:xfrm>
            <a:off x="2329744" y="2649186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p114"/>
          <p:cNvSpPr txBox="1">
            <a:spLocks noGrp="1"/>
          </p:cNvSpPr>
          <p:nvPr>
            <p:ph type="body" idx="6"/>
          </p:nvPr>
        </p:nvSpPr>
        <p:spPr>
          <a:xfrm>
            <a:off x="2329744" y="3469791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" name="Google Shape;178;p114"/>
          <p:cNvSpPr txBox="1">
            <a:spLocks noGrp="1"/>
          </p:cNvSpPr>
          <p:nvPr>
            <p:ph type="body" idx="7"/>
          </p:nvPr>
        </p:nvSpPr>
        <p:spPr>
          <a:xfrm>
            <a:off x="2329744" y="4290396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p114"/>
          <p:cNvSpPr txBox="1">
            <a:spLocks noGrp="1"/>
          </p:cNvSpPr>
          <p:nvPr>
            <p:ph type="body" idx="8"/>
          </p:nvPr>
        </p:nvSpPr>
        <p:spPr>
          <a:xfrm>
            <a:off x="2329744" y="5111001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665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Takeaways">
  <p:cSld name="Key Takeaways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15"/>
          <p:cNvSpPr/>
          <p:nvPr/>
        </p:nvSpPr>
        <p:spPr>
          <a:xfrm>
            <a:off x="2747395" y="769174"/>
            <a:ext cx="48199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Key Takeaways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15"/>
          <p:cNvSpPr txBox="1">
            <a:spLocks noGrp="1"/>
          </p:cNvSpPr>
          <p:nvPr>
            <p:ph type="body" idx="1"/>
          </p:nvPr>
        </p:nvSpPr>
        <p:spPr>
          <a:xfrm>
            <a:off x="1432121" y="2180141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4" name="Google Shape;184;p115"/>
          <p:cNvSpPr txBox="1">
            <a:spLocks noGrp="1"/>
          </p:cNvSpPr>
          <p:nvPr>
            <p:ph type="body" idx="2"/>
          </p:nvPr>
        </p:nvSpPr>
        <p:spPr>
          <a:xfrm>
            <a:off x="1432121" y="3372838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5" name="Google Shape;185;p115"/>
          <p:cNvSpPr txBox="1">
            <a:spLocks noGrp="1"/>
          </p:cNvSpPr>
          <p:nvPr>
            <p:ph type="body" idx="3"/>
          </p:nvPr>
        </p:nvSpPr>
        <p:spPr>
          <a:xfrm>
            <a:off x="1432121" y="4565535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115"/>
          <p:cNvSpPr txBox="1">
            <a:spLocks noGrp="1"/>
          </p:cNvSpPr>
          <p:nvPr>
            <p:ph type="body" idx="4"/>
          </p:nvPr>
        </p:nvSpPr>
        <p:spPr>
          <a:xfrm>
            <a:off x="1432121" y="5758233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87" name="Google Shape;187;p115"/>
          <p:cNvPicPr preferRelativeResize="0"/>
          <p:nvPr/>
        </p:nvPicPr>
        <p:blipFill rotWithShape="1">
          <a:blip r:embed="rId3">
            <a:alphaModFix/>
          </a:blip>
          <a:srcRect t="6807" b="6798"/>
          <a:stretch/>
        </p:blipFill>
        <p:spPr>
          <a:xfrm>
            <a:off x="2776178" y="1368575"/>
            <a:ext cx="5066773" cy="910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366962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sted Practice 1">
  <p:cSld name="Assisted Practice 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0"/>
            <a:ext cx="16256000" cy="9144009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16"/>
          <p:cNvSpPr txBox="1">
            <a:spLocks noGrp="1"/>
          </p:cNvSpPr>
          <p:nvPr>
            <p:ph type="title"/>
          </p:nvPr>
        </p:nvSpPr>
        <p:spPr>
          <a:xfrm>
            <a:off x="596200" y="1212374"/>
            <a:ext cx="149487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116"/>
          <p:cNvSpPr/>
          <p:nvPr/>
        </p:nvSpPr>
        <p:spPr>
          <a:xfrm>
            <a:off x="700325" y="1995300"/>
            <a:ext cx="14948700" cy="5536500"/>
          </a:xfrm>
          <a:prstGeom prst="roundRect">
            <a:avLst>
              <a:gd name="adj" fmla="val 4058"/>
            </a:avLst>
          </a:prstGeom>
          <a:solidFill>
            <a:srgbClr val="C7C7C7">
              <a:alpha val="41176"/>
            </a:srgbClr>
          </a:solidFill>
          <a:ln w="9525" cap="flat" cmpd="sng">
            <a:solidFill>
              <a:srgbClr val="ED6B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16"/>
          <p:cNvSpPr txBox="1">
            <a:spLocks noGrp="1"/>
          </p:cNvSpPr>
          <p:nvPr>
            <p:ph type="body" idx="1"/>
          </p:nvPr>
        </p:nvSpPr>
        <p:spPr>
          <a:xfrm>
            <a:off x="752966" y="2363638"/>
            <a:ext cx="14515800" cy="50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16"/>
          <p:cNvSpPr txBox="1">
            <a:spLocks noGrp="1"/>
          </p:cNvSpPr>
          <p:nvPr>
            <p:ph type="title" idx="2"/>
          </p:nvPr>
        </p:nvSpPr>
        <p:spPr>
          <a:xfrm>
            <a:off x="596200" y="556766"/>
            <a:ext cx="149487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24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37967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ou Already Know">
  <p:cSld name="You Already Know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52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17"/>
          <p:cNvSpPr txBox="1">
            <a:spLocks noGrp="1"/>
          </p:cNvSpPr>
          <p:nvPr>
            <p:ph type="body" idx="1"/>
          </p:nvPr>
        </p:nvSpPr>
        <p:spPr>
          <a:xfrm>
            <a:off x="1453243" y="2244767"/>
            <a:ext cx="13209814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117"/>
          <p:cNvSpPr/>
          <p:nvPr/>
        </p:nvSpPr>
        <p:spPr>
          <a:xfrm>
            <a:off x="5718038" y="569353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You Already Know</a:t>
            </a:r>
            <a:endParaRPr sz="14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59213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enario ">
  <p:cSld name="Scenario 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1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52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18"/>
          <p:cNvSpPr/>
          <p:nvPr/>
        </p:nvSpPr>
        <p:spPr>
          <a:xfrm>
            <a:off x="583850" y="1612075"/>
            <a:ext cx="14948700" cy="6448500"/>
          </a:xfrm>
          <a:prstGeom prst="roundRect">
            <a:avLst>
              <a:gd name="adj" fmla="val 4058"/>
            </a:avLst>
          </a:prstGeom>
          <a:solidFill>
            <a:srgbClr val="C7C7C7">
              <a:alpha val="41176"/>
            </a:srgbClr>
          </a:solidFill>
          <a:ln w="9525" cap="flat" cmpd="sng">
            <a:solidFill>
              <a:srgbClr val="ED6B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18"/>
          <p:cNvSpPr/>
          <p:nvPr/>
        </p:nvSpPr>
        <p:spPr>
          <a:xfrm>
            <a:off x="4653550" y="305075"/>
            <a:ext cx="69489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 Day in the Life of an Azure Architect</a:t>
            </a:r>
            <a:endParaRPr sz="14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18"/>
          <p:cNvSpPr txBox="1">
            <a:spLocks noGrp="1"/>
          </p:cNvSpPr>
          <p:nvPr>
            <p:ph type="body" idx="1"/>
          </p:nvPr>
        </p:nvSpPr>
        <p:spPr>
          <a:xfrm>
            <a:off x="1334298" y="2205150"/>
            <a:ext cx="94350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153406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enario  2">
  <p:cSld name="Scenario  2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1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2" cy="9144052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19"/>
          <p:cNvSpPr/>
          <p:nvPr/>
        </p:nvSpPr>
        <p:spPr>
          <a:xfrm>
            <a:off x="583850" y="1612075"/>
            <a:ext cx="14948700" cy="6448500"/>
          </a:xfrm>
          <a:prstGeom prst="roundRect">
            <a:avLst>
              <a:gd name="adj" fmla="val 4058"/>
            </a:avLst>
          </a:prstGeom>
          <a:solidFill>
            <a:srgbClr val="C7C7C7">
              <a:alpha val="41176"/>
            </a:srgbClr>
          </a:solidFill>
          <a:ln w="9525" cap="flat" cmpd="sng">
            <a:solidFill>
              <a:srgbClr val="ED6B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19"/>
          <p:cNvSpPr txBox="1">
            <a:spLocks noGrp="1"/>
          </p:cNvSpPr>
          <p:nvPr>
            <p:ph type="body" idx="1"/>
          </p:nvPr>
        </p:nvSpPr>
        <p:spPr>
          <a:xfrm>
            <a:off x="1334298" y="2205150"/>
            <a:ext cx="9435000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374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s">
  <p:cSld name="Learning Objective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0" descr="A picture containing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20"/>
          <p:cNvSpPr/>
          <p:nvPr/>
        </p:nvSpPr>
        <p:spPr>
          <a:xfrm>
            <a:off x="2747395" y="769174"/>
            <a:ext cx="48199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Learning Objectives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" name="Google Shape;25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70200" y="1186581"/>
            <a:ext cx="4819924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0"/>
          <p:cNvSpPr txBox="1">
            <a:spLocks noGrp="1"/>
          </p:cNvSpPr>
          <p:nvPr>
            <p:ph type="body" idx="1"/>
          </p:nvPr>
        </p:nvSpPr>
        <p:spPr>
          <a:xfrm>
            <a:off x="1332874" y="3087441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body" idx="2"/>
          </p:nvPr>
        </p:nvSpPr>
        <p:spPr>
          <a:xfrm>
            <a:off x="1332874" y="4260784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body" idx="3"/>
          </p:nvPr>
        </p:nvSpPr>
        <p:spPr>
          <a:xfrm>
            <a:off x="1332874" y="5434127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body" idx="4"/>
          </p:nvPr>
        </p:nvSpPr>
        <p:spPr>
          <a:xfrm>
            <a:off x="1332874" y="6595283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20"/>
          <p:cNvSpPr/>
          <p:nvPr/>
        </p:nvSpPr>
        <p:spPr>
          <a:xfrm>
            <a:off x="718944" y="2187719"/>
            <a:ext cx="7888027" cy="55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By the end of this lesson, you will be able to: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41415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ou Already Know 1">
  <p:cSld name="You Already Know 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52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20"/>
          <p:cNvSpPr txBox="1">
            <a:spLocks noGrp="1"/>
          </p:cNvSpPr>
          <p:nvPr>
            <p:ph type="body" idx="1"/>
          </p:nvPr>
        </p:nvSpPr>
        <p:spPr>
          <a:xfrm>
            <a:off x="1453243" y="2244767"/>
            <a:ext cx="13209899" cy="55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2820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ontent Slid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22" descr="A picture containing 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22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body" idx="1"/>
          </p:nvPr>
        </p:nvSpPr>
        <p:spPr>
          <a:xfrm>
            <a:off x="1902091" y="1808291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/>
          <p:nvPr/>
        </p:nvSpPr>
        <p:spPr>
          <a:xfrm>
            <a:off x="16375347" y="785880"/>
            <a:ext cx="617018" cy="617018"/>
          </a:xfrm>
          <a:prstGeom prst="ellipse">
            <a:avLst/>
          </a:prstGeom>
          <a:solidFill>
            <a:srgbClr val="0284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2"/>
          <p:cNvSpPr/>
          <p:nvPr/>
        </p:nvSpPr>
        <p:spPr>
          <a:xfrm>
            <a:off x="16375347" y="2367024"/>
            <a:ext cx="617018" cy="617018"/>
          </a:xfrm>
          <a:prstGeom prst="ellipse">
            <a:avLst/>
          </a:prstGeom>
          <a:solidFill>
            <a:srgbClr val="44AA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2"/>
          <p:cNvSpPr/>
          <p:nvPr/>
        </p:nvSpPr>
        <p:spPr>
          <a:xfrm>
            <a:off x="16375347" y="1576452"/>
            <a:ext cx="617018" cy="617018"/>
          </a:xfrm>
          <a:prstGeom prst="ellipse">
            <a:avLst/>
          </a:prstGeom>
          <a:solidFill>
            <a:srgbClr val="37858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2"/>
          <p:cNvSpPr/>
          <p:nvPr/>
        </p:nvSpPr>
        <p:spPr>
          <a:xfrm>
            <a:off x="16375347" y="5529312"/>
            <a:ext cx="617018" cy="617018"/>
          </a:xfrm>
          <a:prstGeom prst="ellipse">
            <a:avLst/>
          </a:prstGeom>
          <a:solidFill>
            <a:srgbClr val="EFC88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2"/>
          <p:cNvSpPr/>
          <p:nvPr/>
        </p:nvSpPr>
        <p:spPr>
          <a:xfrm>
            <a:off x="16375347" y="4738740"/>
            <a:ext cx="617018" cy="617018"/>
          </a:xfrm>
          <a:prstGeom prst="ellipse">
            <a:avLst/>
          </a:prstGeom>
          <a:solidFill>
            <a:srgbClr val="C7D3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2"/>
          <p:cNvSpPr/>
          <p:nvPr/>
        </p:nvSpPr>
        <p:spPr>
          <a:xfrm>
            <a:off x="16375347" y="6319884"/>
            <a:ext cx="617018" cy="617018"/>
          </a:xfrm>
          <a:prstGeom prst="ellipse">
            <a:avLst/>
          </a:prstGeom>
          <a:solidFill>
            <a:srgbClr val="CF5C3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2"/>
          <p:cNvSpPr/>
          <p:nvPr/>
        </p:nvSpPr>
        <p:spPr>
          <a:xfrm>
            <a:off x="16375347" y="3157596"/>
            <a:ext cx="617018" cy="617018"/>
          </a:xfrm>
          <a:prstGeom prst="ellipse">
            <a:avLst/>
          </a:prstGeom>
          <a:solidFill>
            <a:srgbClr val="162E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2"/>
          <p:cNvSpPr/>
          <p:nvPr/>
        </p:nvSpPr>
        <p:spPr>
          <a:xfrm>
            <a:off x="16375347" y="3948168"/>
            <a:ext cx="617018" cy="617018"/>
          </a:xfrm>
          <a:prstGeom prst="ellipse">
            <a:avLst/>
          </a:prstGeom>
          <a:solidFill>
            <a:srgbClr val="FF89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2"/>
          <p:cNvSpPr/>
          <p:nvPr/>
        </p:nvSpPr>
        <p:spPr>
          <a:xfrm>
            <a:off x="16375347" y="7110456"/>
            <a:ext cx="617018" cy="617018"/>
          </a:xfrm>
          <a:prstGeom prst="ellipse">
            <a:avLst/>
          </a:prstGeom>
          <a:solidFill>
            <a:srgbClr val="83978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2"/>
          <p:cNvSpPr/>
          <p:nvPr/>
        </p:nvSpPr>
        <p:spPr>
          <a:xfrm>
            <a:off x="16375347" y="7901030"/>
            <a:ext cx="617018" cy="617018"/>
          </a:xfrm>
          <a:prstGeom prst="ellipse">
            <a:avLst/>
          </a:prstGeom>
          <a:solidFill>
            <a:srgbClr val="009FB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8844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pic Name">
  <p:cSld name="Topic Nam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" descr="Engineering drawing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1"/>
          <p:cNvSpPr txBox="1">
            <a:spLocks noGrp="1"/>
          </p:cNvSpPr>
          <p:nvPr>
            <p:ph type="body" idx="1"/>
          </p:nvPr>
        </p:nvSpPr>
        <p:spPr>
          <a:xfrm>
            <a:off x="0" y="4114800"/>
            <a:ext cx="1625600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48" name="Google Shape;48;p2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5900" r="62653" b="82917"/>
          <a:stretch/>
        </p:blipFill>
        <p:spPr>
          <a:xfrm>
            <a:off x="285750" y="0"/>
            <a:ext cx="3486150" cy="1562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7393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97" descr="A picture containing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97"/>
          <p:cNvSpPr/>
          <p:nvPr/>
        </p:nvSpPr>
        <p:spPr>
          <a:xfrm>
            <a:off x="2747395" y="769174"/>
            <a:ext cx="48199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Key Takeaways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2774" y="1186581"/>
            <a:ext cx="3574776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97"/>
          <p:cNvSpPr txBox="1">
            <a:spLocks noGrp="1"/>
          </p:cNvSpPr>
          <p:nvPr>
            <p:ph type="body" idx="1"/>
          </p:nvPr>
        </p:nvSpPr>
        <p:spPr>
          <a:xfrm>
            <a:off x="1332874" y="2554041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97"/>
          <p:cNvSpPr txBox="1">
            <a:spLocks noGrp="1"/>
          </p:cNvSpPr>
          <p:nvPr>
            <p:ph type="body" idx="2"/>
          </p:nvPr>
        </p:nvSpPr>
        <p:spPr>
          <a:xfrm>
            <a:off x="1332874" y="3727384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97"/>
          <p:cNvSpPr txBox="1">
            <a:spLocks noGrp="1"/>
          </p:cNvSpPr>
          <p:nvPr>
            <p:ph type="body" idx="3"/>
          </p:nvPr>
        </p:nvSpPr>
        <p:spPr>
          <a:xfrm>
            <a:off x="1332874" y="4900727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97"/>
          <p:cNvSpPr txBox="1">
            <a:spLocks noGrp="1"/>
          </p:cNvSpPr>
          <p:nvPr>
            <p:ph type="body" idx="4"/>
          </p:nvPr>
        </p:nvSpPr>
        <p:spPr>
          <a:xfrm>
            <a:off x="1332874" y="6061883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14140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sted Practice">
  <p:cSld name="Assisted Practic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8" descr="A picture containing engineering drawing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8"/>
          <p:cNvSpPr txBox="1">
            <a:spLocks noGrp="1"/>
          </p:cNvSpPr>
          <p:nvPr>
            <p:ph type="body" idx="1"/>
          </p:nvPr>
        </p:nvSpPr>
        <p:spPr>
          <a:xfrm>
            <a:off x="8505371" y="4114800"/>
            <a:ext cx="775063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5744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7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sted Practice">
  <p:cSld name="1_Assisted Practic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01" descr="Graphical user interface, text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01"/>
          <p:cNvSpPr txBox="1">
            <a:spLocks noGrp="1"/>
          </p:cNvSpPr>
          <p:nvPr>
            <p:ph type="body" idx="1"/>
          </p:nvPr>
        </p:nvSpPr>
        <p:spPr>
          <a:xfrm>
            <a:off x="1350548" y="2813408"/>
            <a:ext cx="12451817" cy="3718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101"/>
          <p:cNvSpPr txBox="1">
            <a:spLocks noGrp="1"/>
          </p:cNvSpPr>
          <p:nvPr>
            <p:ph type="title"/>
          </p:nvPr>
        </p:nvSpPr>
        <p:spPr>
          <a:xfrm>
            <a:off x="3425372" y="856472"/>
            <a:ext cx="10666185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1"/>
          <p:cNvSpPr txBox="1"/>
          <p:nvPr/>
        </p:nvSpPr>
        <p:spPr>
          <a:xfrm>
            <a:off x="1280469" y="8847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" name="Google Shape;65;p101"/>
          <p:cNvSpPr txBox="1">
            <a:spLocks noGrp="1"/>
          </p:cNvSpPr>
          <p:nvPr>
            <p:ph type="body" idx="2"/>
          </p:nvPr>
        </p:nvSpPr>
        <p:spPr>
          <a:xfrm>
            <a:off x="1241244" y="1468407"/>
            <a:ext cx="1868700" cy="895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2307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7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sted Practice">
  <p:cSld name="1_Assisted Practic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2"/>
          <p:cNvSpPr txBox="1">
            <a:spLocks noGrp="1"/>
          </p:cNvSpPr>
          <p:nvPr>
            <p:ph type="body" idx="1"/>
          </p:nvPr>
        </p:nvSpPr>
        <p:spPr>
          <a:xfrm>
            <a:off x="1902091" y="2363465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8" name="Google Shape;68;p102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02"/>
          <p:cNvSpPr txBox="1">
            <a:spLocks noGrp="1"/>
          </p:cNvSpPr>
          <p:nvPr>
            <p:ph type="body" idx="2"/>
          </p:nvPr>
        </p:nvSpPr>
        <p:spPr>
          <a:xfrm>
            <a:off x="1350548" y="2813408"/>
            <a:ext cx="12451817" cy="3718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02"/>
          <p:cNvSpPr txBox="1">
            <a:spLocks noGrp="1"/>
          </p:cNvSpPr>
          <p:nvPr>
            <p:ph type="title"/>
          </p:nvPr>
        </p:nvSpPr>
        <p:spPr>
          <a:xfrm>
            <a:off x="3425372" y="856472"/>
            <a:ext cx="10666185" cy="66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2"/>
          <p:cNvSpPr txBox="1"/>
          <p:nvPr/>
        </p:nvSpPr>
        <p:spPr>
          <a:xfrm>
            <a:off x="1280469" y="884725"/>
            <a:ext cx="169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" name="Google Shape;72;p102"/>
          <p:cNvSpPr txBox="1">
            <a:spLocks noGrp="1"/>
          </p:cNvSpPr>
          <p:nvPr>
            <p:ph type="body" idx="3"/>
          </p:nvPr>
        </p:nvSpPr>
        <p:spPr>
          <a:xfrm>
            <a:off x="1241244" y="1468407"/>
            <a:ext cx="1868700" cy="895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98308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7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117600" y="487363"/>
            <a:ext cx="14020801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117600" y="2433638"/>
            <a:ext cx="14020801" cy="580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dt" idx="10"/>
          </p:nvPr>
        </p:nvSpPr>
        <p:spPr>
          <a:xfrm>
            <a:off x="11176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" name="Google Shape;13;p17"/>
          <p:cNvSpPr txBox="1">
            <a:spLocks noGrp="1"/>
          </p:cNvSpPr>
          <p:nvPr>
            <p:ph type="ftr" idx="11"/>
          </p:nvPr>
        </p:nvSpPr>
        <p:spPr>
          <a:xfrm>
            <a:off x="5384800" y="8475663"/>
            <a:ext cx="54864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17"/>
          <p:cNvSpPr txBox="1">
            <a:spLocks noGrp="1"/>
          </p:cNvSpPr>
          <p:nvPr>
            <p:ph type="sldNum" idx="12"/>
          </p:nvPr>
        </p:nvSpPr>
        <p:spPr>
          <a:xfrm>
            <a:off x="114808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478469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5"/>
          <p:cNvSpPr txBox="1">
            <a:spLocks noGrp="1"/>
          </p:cNvSpPr>
          <p:nvPr>
            <p:ph type="title"/>
          </p:nvPr>
        </p:nvSpPr>
        <p:spPr>
          <a:xfrm>
            <a:off x="1117600" y="487363"/>
            <a:ext cx="14020801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95"/>
          <p:cNvSpPr txBox="1">
            <a:spLocks noGrp="1"/>
          </p:cNvSpPr>
          <p:nvPr>
            <p:ph type="body" idx="1"/>
          </p:nvPr>
        </p:nvSpPr>
        <p:spPr>
          <a:xfrm>
            <a:off x="1117600" y="2433638"/>
            <a:ext cx="14020801" cy="580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95"/>
          <p:cNvSpPr txBox="1">
            <a:spLocks noGrp="1"/>
          </p:cNvSpPr>
          <p:nvPr>
            <p:ph type="dt" idx="10"/>
          </p:nvPr>
        </p:nvSpPr>
        <p:spPr>
          <a:xfrm>
            <a:off x="11176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7" name="Google Shape;77;p95"/>
          <p:cNvSpPr txBox="1">
            <a:spLocks noGrp="1"/>
          </p:cNvSpPr>
          <p:nvPr>
            <p:ph type="ftr" idx="11"/>
          </p:nvPr>
        </p:nvSpPr>
        <p:spPr>
          <a:xfrm>
            <a:off x="5384800" y="8475663"/>
            <a:ext cx="54864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8" name="Google Shape;78;p95"/>
          <p:cNvSpPr txBox="1">
            <a:spLocks noGrp="1"/>
          </p:cNvSpPr>
          <p:nvPr>
            <p:ph type="sldNum" idx="12"/>
          </p:nvPr>
        </p:nvSpPr>
        <p:spPr>
          <a:xfrm>
            <a:off x="114808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231498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86"/>
          <p:cNvSpPr txBox="1">
            <a:spLocks noGrp="1"/>
          </p:cNvSpPr>
          <p:nvPr>
            <p:ph type="body" idx="1"/>
          </p:nvPr>
        </p:nvSpPr>
        <p:spPr>
          <a:xfrm>
            <a:off x="8505371" y="4114800"/>
            <a:ext cx="775063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IN" dirty="0"/>
              <a:t>Knowledge Check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"/>
          <p:cNvSpPr txBox="1">
            <a:spLocks noGrp="1"/>
          </p:cNvSpPr>
          <p:nvPr>
            <p:ph type="body" idx="1"/>
          </p:nvPr>
        </p:nvSpPr>
        <p:spPr>
          <a:xfrm>
            <a:off x="3235966" y="847403"/>
            <a:ext cx="117396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lang="en-US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>
              <a:spcBef>
                <a:spcPts val="0"/>
              </a:spcBef>
              <a:buSzPts val="2400"/>
            </a:pPr>
            <a:r>
              <a:rPr lang="en-US" dirty="0"/>
              <a:t>In the equation of a straight-line Y = mX + c, the term m is the: </a:t>
            </a: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932" name="Google Shape;932;p14"/>
          <p:cNvSpPr txBox="1">
            <a:spLocks noGrp="1"/>
          </p:cNvSpPr>
          <p:nvPr>
            <p:ph type="body" idx="2"/>
          </p:nvPr>
        </p:nvSpPr>
        <p:spPr>
          <a:xfrm>
            <a:off x="1195524" y="1468407"/>
            <a:ext cx="18687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/>
              <a:t>1</a:t>
            </a:r>
            <a:endParaRPr dirty="0"/>
          </a:p>
        </p:txBody>
      </p:sp>
      <p:sp>
        <p:nvSpPr>
          <p:cNvPr id="933" name="Google Shape;933;p14"/>
          <p:cNvSpPr txBox="1"/>
          <p:nvPr/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Slope</a:t>
            </a:r>
          </a:p>
        </p:txBody>
      </p:sp>
      <p:sp>
        <p:nvSpPr>
          <p:cNvPr id="934" name="Google Shape;934;p14"/>
          <p:cNvSpPr txBox="1"/>
          <p:nvPr/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Independent variable</a:t>
            </a:r>
          </a:p>
        </p:txBody>
      </p:sp>
      <p:sp>
        <p:nvSpPr>
          <p:cNvPr id="935" name="Google Shape;935;p14"/>
          <p:cNvSpPr txBox="1"/>
          <p:nvPr/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Dependent variable</a:t>
            </a:r>
          </a:p>
        </p:txBody>
      </p:sp>
      <p:sp>
        <p:nvSpPr>
          <p:cNvPr id="936" name="Google Shape;936;p14"/>
          <p:cNvSpPr txBox="1"/>
          <p:nvPr/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Intercept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15"/>
          <p:cNvSpPr txBox="1">
            <a:spLocks noGrp="1"/>
          </p:cNvSpPr>
          <p:nvPr>
            <p:ph type="body" idx="1"/>
          </p:nvPr>
        </p:nvSpPr>
        <p:spPr>
          <a:xfrm>
            <a:off x="1061600" y="7620607"/>
            <a:ext cx="15194399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dirty="0"/>
              <a:t>In the equation of a straight line Y = mX + c, m represents the slope, and c is any constant.</a:t>
            </a: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942" name="Google Shape;942;p15"/>
          <p:cNvSpPr txBox="1">
            <a:spLocks noGrp="1"/>
          </p:cNvSpPr>
          <p:nvPr>
            <p:ph type="body" idx="2"/>
          </p:nvPr>
        </p:nvSpPr>
        <p:spPr>
          <a:xfrm>
            <a:off x="3523595" y="7190611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/>
              <a:t>A</a:t>
            </a:r>
            <a:endParaRPr dirty="0"/>
          </a:p>
        </p:txBody>
      </p:sp>
      <p:sp>
        <p:nvSpPr>
          <p:cNvPr id="943" name="Google Shape;943;p15"/>
          <p:cNvSpPr txBox="1">
            <a:spLocks noGrp="1"/>
          </p:cNvSpPr>
          <p:nvPr>
            <p:ph type="body" idx="3"/>
          </p:nvPr>
        </p:nvSpPr>
        <p:spPr>
          <a:xfrm>
            <a:off x="3235966" y="847403"/>
            <a:ext cx="11739600" cy="14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lang="en-US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>
              <a:spcBef>
                <a:spcPts val="0"/>
              </a:spcBef>
              <a:buSzPts val="2400"/>
            </a:pPr>
            <a:r>
              <a:rPr lang="en-US" dirty="0"/>
              <a:t>In the equation of a straight-line Y = mX + c, the term m is the: </a:t>
            </a: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944" name="Google Shape;944;p15"/>
          <p:cNvSpPr txBox="1">
            <a:spLocks noGrp="1"/>
          </p:cNvSpPr>
          <p:nvPr>
            <p:ph type="body" idx="4"/>
          </p:nvPr>
        </p:nvSpPr>
        <p:spPr>
          <a:xfrm>
            <a:off x="1195524" y="1468407"/>
            <a:ext cx="18687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/>
              <a:t>1</a:t>
            </a:r>
            <a:endParaRPr dirty="0"/>
          </a:p>
        </p:txBody>
      </p:sp>
      <p:sp>
        <p:nvSpPr>
          <p:cNvPr id="945" name="Google Shape;945;p15"/>
          <p:cNvSpPr txBox="1"/>
          <p:nvPr/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Slope</a:t>
            </a:r>
          </a:p>
        </p:txBody>
      </p:sp>
      <p:sp>
        <p:nvSpPr>
          <p:cNvPr id="946" name="Google Shape;946;p15"/>
          <p:cNvSpPr txBox="1"/>
          <p:nvPr/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Independent variable</a:t>
            </a:r>
          </a:p>
        </p:txBody>
      </p:sp>
      <p:sp>
        <p:nvSpPr>
          <p:cNvPr id="947" name="Google Shape;947;p15"/>
          <p:cNvSpPr txBox="1"/>
          <p:nvPr/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Dependent variable</a:t>
            </a:r>
          </a:p>
        </p:txBody>
      </p:sp>
      <p:sp>
        <p:nvSpPr>
          <p:cNvPr id="948" name="Google Shape;948;p15"/>
          <p:cNvSpPr txBox="1"/>
          <p:nvPr/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Intercept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4"/>
          <p:cNvSpPr txBox="1">
            <a:spLocks noGrp="1"/>
          </p:cNvSpPr>
          <p:nvPr>
            <p:ph type="body" idx="1"/>
          </p:nvPr>
        </p:nvSpPr>
        <p:spPr>
          <a:xfrm>
            <a:off x="3166947" y="624468"/>
            <a:ext cx="12533970" cy="178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lang="en-US" sz="3100" dirty="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>
              <a:spcBef>
                <a:spcPts val="0"/>
              </a:spcBef>
              <a:buSzPts val="2400"/>
            </a:pPr>
            <a:r>
              <a:rPr lang="en-US" dirty="0"/>
              <a:t>The standard error of the estimate is a measure of:</a:t>
            </a: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932" name="Google Shape;932;p14"/>
          <p:cNvSpPr txBox="1">
            <a:spLocks noGrp="1"/>
          </p:cNvSpPr>
          <p:nvPr>
            <p:ph type="body" idx="2"/>
          </p:nvPr>
        </p:nvSpPr>
        <p:spPr>
          <a:xfrm>
            <a:off x="1195524" y="1468407"/>
            <a:ext cx="18687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/>
              <a:t>2</a:t>
            </a:r>
            <a:endParaRPr dirty="0"/>
          </a:p>
        </p:txBody>
      </p:sp>
      <p:sp>
        <p:nvSpPr>
          <p:cNvPr id="933" name="Google Shape;933;p14"/>
          <p:cNvSpPr txBox="1"/>
          <p:nvPr/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Explained variation</a:t>
            </a:r>
          </a:p>
        </p:txBody>
      </p:sp>
      <p:sp>
        <p:nvSpPr>
          <p:cNvPr id="934" name="Google Shape;934;p14"/>
          <p:cNvSpPr txBox="1"/>
          <p:nvPr/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Variation around the regression line</a:t>
            </a:r>
          </a:p>
        </p:txBody>
      </p:sp>
      <p:sp>
        <p:nvSpPr>
          <p:cNvPr id="935" name="Google Shape;935;p14"/>
          <p:cNvSpPr txBox="1"/>
          <p:nvPr/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Variation of the X variable</a:t>
            </a:r>
          </a:p>
        </p:txBody>
      </p:sp>
      <p:sp>
        <p:nvSpPr>
          <p:cNvPr id="936" name="Google Shape;936;p14"/>
          <p:cNvSpPr txBox="1"/>
          <p:nvPr/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Total variation of the Y variable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34161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15"/>
          <p:cNvSpPr txBox="1">
            <a:spLocks noGrp="1"/>
          </p:cNvSpPr>
          <p:nvPr>
            <p:ph type="body" idx="1"/>
          </p:nvPr>
        </p:nvSpPr>
        <p:spPr>
          <a:xfrm>
            <a:off x="1061600" y="7620607"/>
            <a:ext cx="15194399" cy="9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dirty="0"/>
              <a:t>The standard error of the estimate is a measure of the variation around the regression line.</a:t>
            </a: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942" name="Google Shape;942;p15"/>
          <p:cNvSpPr txBox="1">
            <a:spLocks noGrp="1"/>
          </p:cNvSpPr>
          <p:nvPr>
            <p:ph type="body" idx="2"/>
          </p:nvPr>
        </p:nvSpPr>
        <p:spPr>
          <a:xfrm>
            <a:off x="3523595" y="7190611"/>
            <a:ext cx="90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/>
              <a:t>B</a:t>
            </a:r>
            <a:endParaRPr dirty="0"/>
          </a:p>
        </p:txBody>
      </p:sp>
      <p:sp>
        <p:nvSpPr>
          <p:cNvPr id="943" name="Google Shape;943;p15"/>
          <p:cNvSpPr txBox="1">
            <a:spLocks noGrp="1"/>
          </p:cNvSpPr>
          <p:nvPr>
            <p:ph type="body" idx="3"/>
          </p:nvPr>
        </p:nvSpPr>
        <p:spPr>
          <a:xfrm>
            <a:off x="3144643" y="713678"/>
            <a:ext cx="12377854" cy="1717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standard error of the estimate is a measure of:</a:t>
            </a:r>
          </a:p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944" name="Google Shape;944;p15"/>
          <p:cNvSpPr txBox="1">
            <a:spLocks noGrp="1"/>
          </p:cNvSpPr>
          <p:nvPr>
            <p:ph type="body" idx="4"/>
          </p:nvPr>
        </p:nvSpPr>
        <p:spPr>
          <a:xfrm>
            <a:off x="1195524" y="1468407"/>
            <a:ext cx="18687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/>
              <a:t>2</a:t>
            </a:r>
            <a:endParaRPr dirty="0"/>
          </a:p>
        </p:txBody>
      </p:sp>
      <p:sp>
        <p:nvSpPr>
          <p:cNvPr id="945" name="Google Shape;945;p15"/>
          <p:cNvSpPr txBox="1"/>
          <p:nvPr/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Explained variation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6" name="Google Shape;946;p15"/>
          <p:cNvSpPr txBox="1"/>
          <p:nvPr/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Variation around the regression line</a:t>
            </a:r>
          </a:p>
        </p:txBody>
      </p:sp>
      <p:sp>
        <p:nvSpPr>
          <p:cNvPr id="947" name="Google Shape;947;p15"/>
          <p:cNvSpPr txBox="1"/>
          <p:nvPr/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Variation of the X variable</a:t>
            </a:r>
          </a:p>
        </p:txBody>
      </p:sp>
      <p:sp>
        <p:nvSpPr>
          <p:cNvPr id="948" name="Google Shape;948;p15"/>
          <p:cNvSpPr txBox="1"/>
          <p:nvPr/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Total variation of the Y variable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457543339"/>
      </p:ext>
    </p:extLst>
  </p:cSld>
  <p:clrMapOvr>
    <a:masterClrMapping/>
  </p:clrMapOvr>
</p:sld>
</file>

<file path=ppt/theme/theme1.xml><?xml version="1.0" encoding="utf-8"?>
<a:theme xmlns:a="http://schemas.openxmlformats.org/drawingml/2006/main" name="Digital Marketing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igital Marketing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155</Words>
  <Application>Microsoft Office PowerPoint</Application>
  <PresentationFormat>Custom</PresentationFormat>
  <Paragraphs>32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Impact</vt:lpstr>
      <vt:lpstr>Open Sans</vt:lpstr>
      <vt:lpstr>Calibri</vt:lpstr>
      <vt:lpstr>Oswald</vt:lpstr>
      <vt:lpstr>Digital Marketing</vt:lpstr>
      <vt:lpstr>1_Digital Marketing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Shanthi L.M DSA</dc:creator>
  <cp:lastModifiedBy>ALPIKA GUPTA</cp:lastModifiedBy>
  <cp:revision>12</cp:revision>
  <dcterms:created xsi:type="dcterms:W3CDTF">2016-09-03T17:46:52Z</dcterms:created>
  <dcterms:modified xsi:type="dcterms:W3CDTF">2022-02-15T07:56:14Z</dcterms:modified>
</cp:coreProperties>
</file>